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4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102" d="100"/>
          <a:sy n="102" d="100"/>
        </p:scale>
        <p:origin x="11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2/27/2025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2/27/2025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CB25320-D71D-4770-B23D-763008B8DC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9DEFE23-6FD0-4AA6-A24A-92E7E11D16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8BD77E0-C34F-4C33-94F5-7429F7B919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E3E75-7CB1-4A84-A2CE-BF15E3923F23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GB" dirty="0"/>
              <a:t>ENA TS 43-7 Issue 5 2025</a:t>
            </a:r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5 January 2025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US" sz="2400" dirty="0"/>
              <a:t>TS</a:t>
            </a:r>
            <a:r>
              <a:rPr sz="2400" dirty="0"/>
              <a:t> </a:t>
            </a:r>
            <a:r>
              <a:rPr lang="en-US" sz="2400" dirty="0"/>
              <a:t>43-7</a:t>
            </a:r>
            <a:r>
              <a:rPr sz="2400" dirty="0"/>
              <a:t> 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73012" y="1149821"/>
            <a:ext cx="11189583" cy="1343958"/>
          </a:xfrm>
          <a:ln/>
        </p:spPr>
        <p:txBody>
          <a:bodyPr wrap="square">
            <a:spAutoFit/>
          </a:bodyPr>
          <a:lstStyle/>
          <a:p>
            <a:pPr marL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en-GB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132 kV steel tower transmission lines: Specification L4(m)</a:t>
            </a:r>
          </a:p>
          <a:p>
            <a:pPr algn="ctr">
              <a:spcBef>
                <a:spcPct val="50000"/>
              </a:spcBef>
              <a:buNone/>
            </a:pPr>
            <a:endParaRPr lang="en-GB" sz="2400" b="1" u="sng" dirty="0">
              <a:solidFill>
                <a:srgbClr val="1F538D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400" b="1" u="sng" dirty="0">
              <a:solidFill>
                <a:srgbClr val="1F538D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93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Ensure that overhead lines constructed with L4(m) lattice steel supports are compliant with the requirements of the Electricity Safety, Quality &amp; Continuity Regulations 2002 (as amended), BS EN 50341-1 and BS EN 50341-2-9.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n-GB" altLang="en-US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3497260"/>
            <a:ext cx="5316795" cy="164237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sz="1300" dirty="0">
                <a:latin typeface="+mn-lt"/>
              </a:rPr>
              <a:t>Applicable to new overhead lines constructed with L4(m) lattice steel supports and may be applied to maintenance, re-</a:t>
            </a:r>
            <a:r>
              <a:rPr lang="en-GB" sz="1300" dirty="0" err="1">
                <a:latin typeface="+mn-lt"/>
              </a:rPr>
              <a:t>conductoring</a:t>
            </a:r>
            <a:r>
              <a:rPr lang="en-GB" sz="1300" dirty="0">
                <a:latin typeface="+mn-lt"/>
              </a:rPr>
              <a:t>, tee-offs, extensions or diversions to existing overhead lines when required by the Project Specification.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endParaRPr lang="en-GB" altLang="en-US" sz="1300" dirty="0">
              <a:latin typeface="+mn-lt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739" y="3635821"/>
            <a:ext cx="4918788" cy="177523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1</a:t>
            </a:r>
            <a:r>
              <a:rPr lang="en-GB" altLang="en-US" sz="1300" baseline="30000" dirty="0">
                <a:latin typeface="+mn-lt"/>
              </a:rPr>
              <a:t>st</a:t>
            </a:r>
            <a:r>
              <a:rPr lang="en-GB" altLang="en-US" sz="1300" dirty="0">
                <a:latin typeface="+mn-lt"/>
              </a:rPr>
              <a:t> Issue: November 1979 – Published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2</a:t>
            </a:r>
            <a:r>
              <a:rPr lang="en-GB" altLang="en-US" sz="1300" baseline="30000" dirty="0">
                <a:latin typeface="+mn-lt"/>
              </a:rPr>
              <a:t>nd</a:t>
            </a:r>
            <a:r>
              <a:rPr lang="en-GB" altLang="en-US" sz="1300" dirty="0">
                <a:latin typeface="+mn-lt"/>
              </a:rPr>
              <a:t> Issue: March 1985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3</a:t>
            </a:r>
            <a:r>
              <a:rPr lang="en-GB" altLang="en-US" sz="1300" baseline="30000" dirty="0">
                <a:latin typeface="+mn-lt"/>
              </a:rPr>
              <a:t>rd</a:t>
            </a:r>
            <a:r>
              <a:rPr lang="en-GB" altLang="en-US" sz="1300" dirty="0">
                <a:latin typeface="+mn-lt"/>
              </a:rPr>
              <a:t> Issue: February 2008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4</a:t>
            </a:r>
            <a:r>
              <a:rPr lang="en-GB" altLang="en-US" sz="1300" baseline="30000" dirty="0">
                <a:latin typeface="+mn-lt"/>
              </a:rPr>
              <a:t>th</a:t>
            </a:r>
            <a:r>
              <a:rPr lang="en-GB" altLang="en-US" sz="1300" dirty="0">
                <a:latin typeface="+mn-lt"/>
              </a:rPr>
              <a:t> Issue: November 2013 – Minor revision to reflect changes to Standards and wording but no significant technical changes.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US" sz="2400" dirty="0"/>
              <a:t>TS 43-7 </a:t>
            </a:r>
            <a:r>
              <a:rPr sz="2400" dirty="0"/>
              <a:t>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4" y="1328737"/>
            <a:ext cx="8235319" cy="225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 revision of Issue 4 to reflect changes in the Standards documents referenced. Most significantly that BS EN 50341-2-9 has superseded BS EN 50341-3-9. The technical content of TS 43-7 remains largely unchanged with some revisions to the wording and updates to referenced revised Standards.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endParaRPr lang="en-US" altLang="en-US" sz="1900" dirty="0">
              <a:latin typeface="+mn-lt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Scope clarified largely unchanged.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Changes in Standards and superseding of references.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Minor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US" sz="2400" dirty="0"/>
              <a:t>TS</a:t>
            </a:r>
            <a:r>
              <a:rPr sz="2400" dirty="0"/>
              <a:t> </a:t>
            </a:r>
            <a:r>
              <a:rPr lang="en-US" sz="2400" dirty="0"/>
              <a:t>43-7 I</a:t>
            </a:r>
            <a:r>
              <a:rPr sz="2400" dirty="0"/>
              <a:t>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35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Primarily, staff, who are tasked with the construction, design and installation </a:t>
            </a:r>
            <a:r>
              <a:rPr lang="en-US" altLang="en-US" sz="1900" dirty="0">
                <a:latin typeface="+mn-lt"/>
              </a:rPr>
              <a:t>with L4(m) lattice steel supports</a:t>
            </a:r>
            <a:r>
              <a:rPr lang="en-GB" altLang="en-US" sz="1900" dirty="0">
                <a:latin typeface="+mn-lt"/>
              </a:rPr>
              <a:t>. ENA Member Companies should review their relevant documentation and  update, as necessary.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0A030-5C7C-4171-851F-6916CE9D5CA3}"/>
              </a:ext>
            </a:extLst>
          </p:cNvPr>
          <p:cNvSpPr/>
          <p:nvPr/>
        </p:nvSpPr>
        <p:spPr>
          <a:xfrm>
            <a:off x="2028031" y="3224804"/>
            <a:ext cx="8135937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00598E"/>
                </a:solidFill>
                <a:cs typeface="Times New Roman" panose="02020603050405020304" pitchFamily="18" charset="0"/>
              </a:rPr>
              <a:t>Although only a minor revision, the additional guidance should be useful for staff of ENA Member Companies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sz="2400" dirty="0"/>
              <a:t>ENA </a:t>
            </a:r>
            <a:r>
              <a:rPr lang="en-US" sz="2400" dirty="0"/>
              <a:t>TS 43-7 </a:t>
            </a:r>
            <a:r>
              <a:rPr sz="2400" dirty="0"/>
              <a:t>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>
                <a:solidFill>
                  <a:prstClr val="white"/>
                </a:solidFill>
              </a:rPr>
            </a:br>
            <a:r>
              <a:rPr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8276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Minor amendments to references in document.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>
            <a:extLst>
              <a:ext uri="{FF2B5EF4-FFF2-40B4-BE49-F238E27FC236}">
                <a16:creationId xmlns:a16="http://schemas.microsoft.com/office/drawing/2014/main" id="{3A81895E-C190-402E-B89C-DD518F1C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31" y="1393697"/>
            <a:ext cx="10038896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TS 43-7 Issue 5 2025 is a minor revision of Issue 4.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Member Companies to review their relevant documentation and operating procedures for the construction, design and installation </a:t>
            </a:r>
            <a:r>
              <a:rPr lang="en-US" altLang="en-US" sz="1900" dirty="0">
                <a:latin typeface="+mn-lt"/>
              </a:rPr>
              <a:t>with L4(m) lattice steel supports</a:t>
            </a:r>
            <a:r>
              <a:rPr lang="en-GB" altLang="en-US" sz="1900" dirty="0">
                <a:latin typeface="+mn-lt"/>
              </a:rPr>
              <a:t>.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DFE5129-6F34-4A36-B819-5D76E5C450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525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US" sz="2400" dirty="0"/>
              <a:t>TS</a:t>
            </a:r>
            <a:r>
              <a:rPr sz="2400" dirty="0"/>
              <a:t> </a:t>
            </a:r>
            <a:r>
              <a:rPr lang="en-US" sz="2400" dirty="0"/>
              <a:t>43-7</a:t>
            </a:r>
            <a:r>
              <a:rPr sz="2400" dirty="0"/>
              <a:t> 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462C5-A605-426F-9F2C-1C198511F91A}"/>
              </a:ext>
            </a:extLst>
          </p:cNvPr>
          <p:cNvSpPr/>
          <p:nvPr/>
        </p:nvSpPr>
        <p:spPr>
          <a:xfrm>
            <a:off x="2927648" y="4287030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073FB1-5B2F-4EB5-A544-A76696150D3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2eda4e-14e3-4302-a901-9cd880e34d68">
      <Terms xmlns="http://schemas.microsoft.com/office/infopath/2007/PartnerControls"/>
    </lcf76f155ced4ddcb4097134ff3c332f>
    <TaxCatchAll xmlns="9147dea5-b50e-486a-ba3c-f09ff56166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18" ma:contentTypeDescription="Create a new document." ma:contentTypeScope="" ma:versionID="283a78c22c98726421a648e8386c2d1b">
  <xsd:schema xmlns:xsd="http://www.w3.org/2001/XMLSchema" xmlns:xs="http://www.w3.org/2001/XMLSchema" xmlns:p="http://schemas.microsoft.com/office/2006/metadata/properties" xmlns:ns2="102eda4e-14e3-4302-a901-9cd880e34d68" xmlns:ns3="9147dea5-b50e-486a-ba3c-f09ff5616610" targetNamespace="http://schemas.microsoft.com/office/2006/metadata/properties" ma:root="true" ma:fieldsID="e4789366f4990e09c10ebbb17f3410bb" ns2:_="" ns3:_="">
    <xsd:import namespace="102eda4e-14e3-4302-a901-9cd880e34d68"/>
    <xsd:import namespace="9147dea5-b50e-486a-ba3c-f09ff56166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eda4e-14e3-4302-a901-9cd880e34d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f8e4423-7147-4a67-ae6c-6a1847e082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7dea5-b50e-486a-ba3c-f09ff561661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cb30b62-da42-4db2-bbd6-f7c5c21a861c}" ma:internalName="TaxCatchAll" ma:showField="CatchAllData" ma:web="9147dea5-b50e-486a-ba3c-f09ff56166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620691-3AD8-49E4-9E23-D0453F5F22F9}"/>
</file>

<file path=customXml/itemProps3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69</TotalTime>
  <Words>441</Words>
  <Application>Microsoft Office PowerPoint</Application>
  <PresentationFormat>Widescreen</PresentationFormat>
  <Paragraphs>62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System Font Regular</vt:lpstr>
      <vt:lpstr>Times New Roman</vt:lpstr>
      <vt:lpstr>Office Theme</vt:lpstr>
      <vt:lpstr>Energy Networks Association</vt:lpstr>
      <vt:lpstr>ENA TS 43-7 Issue 5 2025 Revision Summary</vt:lpstr>
      <vt:lpstr>ENA TS 43-7 Issue 5 2025 Revision Summary</vt:lpstr>
      <vt:lpstr>ENA TS 43-7 Issue 5 2025 Revision Summary</vt:lpstr>
      <vt:lpstr>ENA TS 43-7 Issue 5 2025 Revision Summary</vt:lpstr>
      <vt:lpstr>ENA TS 43-7 Issue 5 2025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Rhys Thomas</cp:lastModifiedBy>
  <cp:revision>21</cp:revision>
  <dcterms:created xsi:type="dcterms:W3CDTF">2021-02-25T16:00:29Z</dcterms:created>
  <dcterms:modified xsi:type="dcterms:W3CDTF">2025-02-27T12:21:38Z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